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2">
          <p15:clr>
            <a:srgbClr val="A4A3A4"/>
          </p15:clr>
        </p15:guide>
        <p15:guide id="2" orient="horz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2"/>
        <p:guide pos="35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9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9802" y="204538"/>
            <a:ext cx="6067183" cy="185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3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3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4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8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9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9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9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ТС заголовок в 1 строку c картинкой">
  <p:cSld name="42_ТС заголовок в 1 строку c картинкой">
    <p:bg>
      <p:bgPr>
        <a:solidFill>
          <a:schemeClr val="accent4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 rot="10800000">
            <a:off x="-18662" y="-18661"/>
            <a:ext cx="6665512" cy="11178786"/>
          </a:xfrm>
          <a:custGeom>
            <a:rect b="b" l="l" r="r" t="t"/>
            <a:pathLst>
              <a:path extrusionOk="0" h="11160126" w="66655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7" name="Google Shape;77;p23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4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9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9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95" name="Google Shape;95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9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02" name="Google Shape;102;p29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3" name="Google Shape;103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9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0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30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15" name="Google Shape;115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30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2" name="Google Shape;122;p30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3" name="Google Shape;123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30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30" name="Google Shape;130;p30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31" name="Google Shape;131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30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1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31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3" name="Google Shape;143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31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0" name="Google Shape;150;p31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51" name="Google Shape;151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31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8" name="Google Shape;158;p31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59" name="Google Shape;159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31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6" name="Google Shape;166;p31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67" name="Google Shape;167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31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4" name="Google Shape;174;p31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75" name="Google Shape;175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31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4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5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6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7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7" name="Google Shape;207;p37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8" name="Google Shape;208;p37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9" name="Google Shape;209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9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9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9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9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9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39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02" y="204538"/>
            <a:ext cx="6067183" cy="185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8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26" name="Google Shape;26;p8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8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0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/>
        </p:nvSpPr>
        <p:spPr>
          <a:xfrm>
            <a:off x="702809" y="7944100"/>
            <a:ext cx="7722733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Noto Sans Symbols"/>
              <a:buNone/>
            </a:pPr>
            <a:r>
              <a:rPr b="1" i="0" lang="ru-RU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Математика</a:t>
            </a:r>
            <a:endParaRPr/>
          </a:p>
        </p:txBody>
      </p:sp>
      <p:pic>
        <p:nvPicPr>
          <p:cNvPr id="234" name="Google Shape;234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7536" l="13084" r="15396" t="-22341"/>
          <a:stretch/>
        </p:blipFill>
        <p:spPr>
          <a:xfrm>
            <a:off x="9899650" y="359568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/>
          <p:nvPr/>
        </p:nvSpPr>
        <p:spPr>
          <a:xfrm>
            <a:off x="751113" y="1161041"/>
            <a:ext cx="7386411" cy="8838045"/>
          </a:xfrm>
          <a:prstGeom prst="roundRect">
            <a:avLst>
              <a:gd fmla="val 3611" name="adj"/>
            </a:avLst>
          </a:prstGeom>
          <a:gradFill>
            <a:gsLst>
              <a:gs pos="0">
                <a:schemeClr val="accent1"/>
              </a:gs>
              <a:gs pos="21000">
                <a:schemeClr val="accent1"/>
              </a:gs>
              <a:gs pos="100000">
                <a:srgbClr val="FFEA7F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0"/>
          <p:cNvSpPr txBox="1"/>
          <p:nvPr/>
        </p:nvSpPr>
        <p:spPr>
          <a:xfrm>
            <a:off x="1470252" y="1746955"/>
            <a:ext cx="5964691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Декомпозиция задачи </a:t>
            </a:r>
            <a:b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 подзадачи</a:t>
            </a:r>
            <a:endParaRPr/>
          </a:p>
        </p:txBody>
      </p:sp>
      <p:sp>
        <p:nvSpPr>
          <p:cNvPr id="312" name="Google Shape;312;p50"/>
          <p:cNvSpPr/>
          <p:nvPr/>
        </p:nvSpPr>
        <p:spPr>
          <a:xfrm>
            <a:off x="8417832" y="1161041"/>
            <a:ext cx="10630354" cy="8838045"/>
          </a:xfrm>
          <a:prstGeom prst="roundRect">
            <a:avLst>
              <a:gd fmla="val 361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420" y="4865201"/>
            <a:ext cx="7386411" cy="478950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0"/>
          <p:cNvSpPr txBox="1"/>
          <p:nvPr/>
        </p:nvSpPr>
        <p:spPr>
          <a:xfrm>
            <a:off x="9663598" y="1953428"/>
            <a:ext cx="8138822" cy="7253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Разбивайте задачи на подзадачи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Делайте предположения: “если я смогу найти минимум, то …”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Задачи обычно состоят из нескольких </a:t>
            </a:r>
            <a:b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логических шагов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не можете придумать решение, то можете прикинуть какое от вас ждут решение на основе ограничений. </a:t>
            </a:r>
            <a:endParaRPr/>
          </a:p>
          <a:p>
            <a:pPr indent="-3365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идей совсем нет, то можете просто вспоминать все алгоритмы, которые знаете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495" y="2696949"/>
            <a:ext cx="5759116" cy="576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/>
        </p:nvSpPr>
        <p:spPr>
          <a:xfrm>
            <a:off x="686481" y="535277"/>
            <a:ext cx="545306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BF9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rgbClr val="428BF9"/>
                </a:solidFill>
                <a:latin typeface="Arial"/>
                <a:ea typeface="Arial"/>
                <a:cs typeface="Arial"/>
                <a:sym typeface="Arial"/>
              </a:rPr>
              <a:t>Алгоритм Евлклида </a:t>
            </a:r>
            <a:endParaRPr/>
          </a:p>
        </p:txBody>
      </p:sp>
      <p:sp>
        <p:nvSpPr>
          <p:cNvPr id="240" name="Google Shape;240;p42"/>
          <p:cNvSpPr txBox="1"/>
          <p:nvPr/>
        </p:nvSpPr>
        <p:spPr>
          <a:xfrm>
            <a:off x="719138" y="3952733"/>
            <a:ext cx="5289775" cy="96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Будем из большего числа вычитать меньшее, пока не получим 0</a:t>
            </a:r>
            <a:endParaRPr/>
          </a:p>
        </p:txBody>
      </p:sp>
      <p:pic>
        <p:nvPicPr>
          <p:cNvPr id="241" name="Google Shape;241;p42"/>
          <p:cNvPicPr preferRelativeResize="0"/>
          <p:nvPr/>
        </p:nvPicPr>
        <p:blipFill rotWithShape="1">
          <a:blip r:embed="rId3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  <p:pic>
        <p:nvPicPr>
          <p:cNvPr descr="Алгоритм Евклида - нахождение наибольшего общего делителя" id="242" name="Google Shape;24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9650" y="2679449"/>
            <a:ext cx="5961314" cy="548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/>
        </p:nvSpPr>
        <p:spPr>
          <a:xfrm>
            <a:off x="686481" y="535277"/>
            <a:ext cx="545306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BF9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rgbClr val="428BF9"/>
                </a:solidFill>
                <a:latin typeface="Arial"/>
                <a:ea typeface="Arial"/>
                <a:cs typeface="Arial"/>
                <a:sym typeface="Arial"/>
              </a:rPr>
              <a:t>Наименьшее общее кратное</a:t>
            </a:r>
            <a:endParaRPr/>
          </a:p>
        </p:txBody>
      </p:sp>
      <p:sp>
        <p:nvSpPr>
          <p:cNvPr id="248" name="Google Shape;248;p43"/>
          <p:cNvSpPr txBox="1"/>
          <p:nvPr/>
        </p:nvSpPr>
        <p:spPr>
          <a:xfrm>
            <a:off x="719138" y="3952733"/>
            <a:ext cx="5289775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найти LCM?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43"/>
          <p:cNvPicPr preferRelativeResize="0"/>
          <p:nvPr/>
        </p:nvPicPr>
        <p:blipFill rotWithShape="1">
          <a:blip r:embed="rId3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  <p:pic>
        <p:nvPicPr>
          <p:cNvPr descr="Алгоритм Евклида - нахождение наибольшего общего делителя" id="250" name="Google Shape;25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9650" y="2679449"/>
            <a:ext cx="5961314" cy="548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/>
        </p:nvSpPr>
        <p:spPr>
          <a:xfrm>
            <a:off x="686480" y="535277"/>
            <a:ext cx="1035771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Факторизация</a:t>
            </a:r>
            <a:endParaRPr/>
          </a:p>
        </p:txBody>
      </p:sp>
      <p:sp>
        <p:nvSpPr>
          <p:cNvPr id="256" name="Google Shape;256;p44"/>
          <p:cNvSpPr txBox="1"/>
          <p:nvPr/>
        </p:nvSpPr>
        <p:spPr>
          <a:xfrm>
            <a:off x="686480" y="1710656"/>
            <a:ext cx="4554991" cy="5474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найти все множители числа?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Нужно ли проходить по всем числам?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Сколько всего может быть множителей у числа?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проверить число на простоту? 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4"/>
          <p:cNvSpPr txBox="1"/>
          <p:nvPr/>
        </p:nvSpPr>
        <p:spPr>
          <a:xfrm>
            <a:off x="9193664" y="2017424"/>
            <a:ext cx="8740096" cy="661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9499" lvl="0" marL="38430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4"/>
          <p:cNvPicPr preferRelativeResize="0"/>
          <p:nvPr/>
        </p:nvPicPr>
        <p:blipFill rotWithShape="1">
          <a:blip r:embed="rId3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  <p:pic>
        <p:nvPicPr>
          <p:cNvPr descr="Факторизация целых чисел — Википедия" id="259" name="Google Shape;25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5247" y="2327311"/>
            <a:ext cx="9548513" cy="6114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/>
        </p:nvSpPr>
        <p:spPr>
          <a:xfrm>
            <a:off x="686481" y="535277"/>
            <a:ext cx="545306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Решето Эратосфена</a:t>
            </a:r>
            <a:endParaRPr/>
          </a:p>
        </p:txBody>
      </p:sp>
      <p:sp>
        <p:nvSpPr>
          <p:cNvPr id="265" name="Google Shape;265;p45"/>
          <p:cNvSpPr txBox="1"/>
          <p:nvPr/>
        </p:nvSpPr>
        <p:spPr>
          <a:xfrm>
            <a:off x="719138" y="2981149"/>
            <a:ext cx="4554991" cy="96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найти все простые числа на отрезке?</a:t>
            </a:r>
            <a:endParaRPr/>
          </a:p>
        </p:txBody>
      </p:sp>
      <p:pic>
        <p:nvPicPr>
          <p:cNvPr id="266" name="Google Shape;266;p45"/>
          <p:cNvPicPr preferRelativeResize="0"/>
          <p:nvPr/>
        </p:nvPicPr>
        <p:blipFill rotWithShape="1">
          <a:blip r:embed="rId3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  <p:pic>
        <p:nvPicPr>
          <p:cNvPr descr="Решето Эратосфена. Залип. | Пикабу" id="267" name="Google Shape;26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5703" y="1458606"/>
            <a:ext cx="10149168" cy="8152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/>
        </p:nvSpPr>
        <p:spPr>
          <a:xfrm>
            <a:off x="686481" y="535277"/>
            <a:ext cx="545306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Решето Эратосфена</a:t>
            </a:r>
            <a:endParaRPr/>
          </a:p>
        </p:txBody>
      </p:sp>
      <p:sp>
        <p:nvSpPr>
          <p:cNvPr id="273" name="Google Shape;273;p46"/>
          <p:cNvSpPr txBox="1"/>
          <p:nvPr/>
        </p:nvSpPr>
        <p:spPr>
          <a:xfrm>
            <a:off x="719138" y="2981149"/>
            <a:ext cx="4554991" cy="96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найти все простые числа на отрезке?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 rotWithShape="1">
          <a:blip r:embed="rId3">
            <a:alphaModFix/>
          </a:blip>
          <a:srcRect b="17629" l="6490" r="5410" t="0"/>
          <a:stretch/>
        </p:blipFill>
        <p:spPr>
          <a:xfrm>
            <a:off x="0" y="5723293"/>
            <a:ext cx="6645729" cy="5436832"/>
          </a:xfrm>
          <a:prstGeom prst="round2DiagRect">
            <a:avLst>
              <a:gd fmla="val 29057" name="adj1"/>
              <a:gd fmla="val 0" name="adj2"/>
            </a:avLst>
          </a:prstGeom>
          <a:noFill/>
          <a:ln>
            <a:noFill/>
          </a:ln>
        </p:spPr>
      </p:pic>
      <p:pic>
        <p:nvPicPr>
          <p:cNvPr descr="Решето Эратосфена. Залип. | Пикабу" id="275" name="Google Shape;27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5703" y="1458606"/>
            <a:ext cx="10149168" cy="8152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/>
          <p:nvPr/>
        </p:nvSpPr>
        <p:spPr>
          <a:xfrm>
            <a:off x="719138" y="5624518"/>
            <a:ext cx="7216549" cy="4107311"/>
          </a:xfrm>
          <a:prstGeom prst="roundRect">
            <a:avLst>
              <a:gd fmla="val 95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7"/>
          <p:cNvSpPr/>
          <p:nvPr/>
        </p:nvSpPr>
        <p:spPr>
          <a:xfrm rot="10800000">
            <a:off x="0" y="-5094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7"/>
          <p:cNvSpPr txBox="1"/>
          <p:nvPr/>
        </p:nvSpPr>
        <p:spPr>
          <a:xfrm>
            <a:off x="1233035" y="1707760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Обратное по модулю</a:t>
            </a:r>
            <a:endParaRPr/>
          </a:p>
        </p:txBody>
      </p:sp>
      <p:sp>
        <p:nvSpPr>
          <p:cNvPr id="283" name="Google Shape;283;p47"/>
          <p:cNvSpPr txBox="1"/>
          <p:nvPr/>
        </p:nvSpPr>
        <p:spPr>
          <a:xfrm>
            <a:off x="1187081" y="6149133"/>
            <a:ext cx="6547883" cy="96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разделить число, когда мы делаем операции по модулю?</a:t>
            </a:r>
            <a:endParaRPr/>
          </a:p>
        </p:txBody>
      </p:sp>
      <p:sp>
        <p:nvSpPr>
          <p:cNvPr id="284" name="Google Shape;284;p47"/>
          <p:cNvSpPr txBox="1"/>
          <p:nvPr/>
        </p:nvSpPr>
        <p:spPr>
          <a:xfrm>
            <a:off x="1990125" y="7896612"/>
            <a:ext cx="5744839" cy="1255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Найти обратное число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Умножить на него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315" y="7940663"/>
            <a:ext cx="459807" cy="45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315" y="8659117"/>
            <a:ext cx="459807" cy="45980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7"/>
          <p:cNvSpPr/>
          <p:nvPr/>
        </p:nvSpPr>
        <p:spPr>
          <a:xfrm>
            <a:off x="10356195" y="5624518"/>
            <a:ext cx="7216549" cy="4107311"/>
          </a:xfrm>
          <a:prstGeom prst="roundRect">
            <a:avLst>
              <a:gd fmla="val 95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7"/>
          <p:cNvSpPr txBox="1"/>
          <p:nvPr/>
        </p:nvSpPr>
        <p:spPr>
          <a:xfrm>
            <a:off x="10690529" y="6149132"/>
            <a:ext cx="6547883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найти обратное?</a:t>
            </a:r>
            <a:endParaRPr/>
          </a:p>
        </p:txBody>
      </p:sp>
      <p:pic>
        <p:nvPicPr>
          <p:cNvPr id="289" name="Google Shape;28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6064" y="7807152"/>
            <a:ext cx="459807" cy="45980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7"/>
          <p:cNvSpPr txBox="1"/>
          <p:nvPr/>
        </p:nvSpPr>
        <p:spPr>
          <a:xfrm>
            <a:off x="11633964" y="7772734"/>
            <a:ext cx="5744839" cy="1255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Возвести число в степень</a:t>
            </a:r>
            <a:endParaRPr/>
          </a:p>
          <a:p>
            <a:pPr indent="0" lvl="0" marL="0" marR="0" rtl="0" algn="l">
              <a:lnSpc>
                <a:spcPct val="141666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gcd_ex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1911" y="8524348"/>
            <a:ext cx="459807" cy="45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/>
          <p:nvPr/>
        </p:nvSpPr>
        <p:spPr>
          <a:xfrm rot="10800000">
            <a:off x="0" y="-5094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8"/>
          <p:cNvSpPr txBox="1"/>
          <p:nvPr/>
        </p:nvSpPr>
        <p:spPr>
          <a:xfrm>
            <a:off x="1233035" y="1707760"/>
            <a:ext cx="9526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(малая) Теорема Ферма</a:t>
            </a:r>
            <a:endParaRPr/>
          </a:p>
        </p:txBody>
      </p:sp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8844" y="4784396"/>
            <a:ext cx="11108320" cy="2729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 rot="10800000">
            <a:off x="0" y="-5094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9"/>
          <p:cNvSpPr txBox="1"/>
          <p:nvPr/>
        </p:nvSpPr>
        <p:spPr>
          <a:xfrm>
            <a:off x="1233035" y="1707760"/>
            <a:ext cx="1407412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Расширенный алгоритм Эвклида </a:t>
            </a:r>
            <a:endParaRPr/>
          </a:p>
        </p:txBody>
      </p:sp>
      <p:pic>
        <p:nvPicPr>
          <p:cNvPr id="305" name="Google Shape;30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3825" y="4148868"/>
            <a:ext cx="15664459" cy="5149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